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58" r:id="rId5"/>
    <p:sldId id="259" r:id="rId6"/>
    <p:sldId id="260" r:id="rId7"/>
    <p:sldId id="275" r:id="rId8"/>
    <p:sldId id="261" r:id="rId9"/>
    <p:sldId id="265" r:id="rId10"/>
    <p:sldId id="266" r:id="rId11"/>
    <p:sldId id="276" r:id="rId12"/>
    <p:sldId id="263" r:id="rId13"/>
    <p:sldId id="264" r:id="rId14"/>
    <p:sldId id="267" r:id="rId15"/>
    <p:sldId id="268" r:id="rId16"/>
    <p:sldId id="269" r:id="rId17"/>
    <p:sldId id="270" r:id="rId18"/>
    <p:sldId id="272" r:id="rId19"/>
    <p:sldId id="273" r:id="rId20"/>
    <p:sldId id="271" r:id="rId21"/>
    <p:sldId id="274" r:id="rId22"/>
    <p:sldId id="277" r:id="rId23"/>
  </p:sldIdLst>
  <p:sldSz cx="9144000" cy="6858000" type="screen4x3"/>
  <p:notesSz cx="6858000" cy="9144000"/>
  <p:custDataLst>
    <p:custData r:id="rId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2BA20B-2C36-402D-BB44-06B51D3B28B6}"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9DB95-7432-4346-8E7D-99142DEBFDA5}" type="slidenum">
              <a:rPr lang="en-US" smtClean="0"/>
              <a:t>‹#›</a:t>
            </a:fld>
            <a:endParaRPr lang="en-US"/>
          </a:p>
        </p:txBody>
      </p:sp>
    </p:spTree>
    <p:extLst>
      <p:ext uri="{BB962C8B-B14F-4D97-AF65-F5344CB8AC3E}">
        <p14:creationId xmlns:p14="http://schemas.microsoft.com/office/powerpoint/2010/main" val="4027622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BA20B-2C36-402D-BB44-06B51D3B28B6}"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9DB95-7432-4346-8E7D-99142DEBFDA5}" type="slidenum">
              <a:rPr lang="en-US" smtClean="0"/>
              <a:t>‹#›</a:t>
            </a:fld>
            <a:endParaRPr lang="en-US"/>
          </a:p>
        </p:txBody>
      </p:sp>
    </p:spTree>
    <p:extLst>
      <p:ext uri="{BB962C8B-B14F-4D97-AF65-F5344CB8AC3E}">
        <p14:creationId xmlns:p14="http://schemas.microsoft.com/office/powerpoint/2010/main" val="286381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BA20B-2C36-402D-BB44-06B51D3B28B6}"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9DB95-7432-4346-8E7D-99142DEBFDA5}" type="slidenum">
              <a:rPr lang="en-US" smtClean="0"/>
              <a:t>‹#›</a:t>
            </a:fld>
            <a:endParaRPr lang="en-US"/>
          </a:p>
        </p:txBody>
      </p:sp>
    </p:spTree>
    <p:extLst>
      <p:ext uri="{BB962C8B-B14F-4D97-AF65-F5344CB8AC3E}">
        <p14:creationId xmlns:p14="http://schemas.microsoft.com/office/powerpoint/2010/main" val="135987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BA20B-2C36-402D-BB44-06B51D3B28B6}"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9DB95-7432-4346-8E7D-99142DEBFDA5}" type="slidenum">
              <a:rPr lang="en-US" smtClean="0"/>
              <a:t>‹#›</a:t>
            </a:fld>
            <a:endParaRPr lang="en-US"/>
          </a:p>
        </p:txBody>
      </p:sp>
    </p:spTree>
    <p:extLst>
      <p:ext uri="{BB962C8B-B14F-4D97-AF65-F5344CB8AC3E}">
        <p14:creationId xmlns:p14="http://schemas.microsoft.com/office/powerpoint/2010/main" val="3787424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2BA20B-2C36-402D-BB44-06B51D3B28B6}"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9DB95-7432-4346-8E7D-99142DEBFDA5}" type="slidenum">
              <a:rPr lang="en-US" smtClean="0"/>
              <a:t>‹#›</a:t>
            </a:fld>
            <a:endParaRPr lang="en-US"/>
          </a:p>
        </p:txBody>
      </p:sp>
    </p:spTree>
    <p:extLst>
      <p:ext uri="{BB962C8B-B14F-4D97-AF65-F5344CB8AC3E}">
        <p14:creationId xmlns:p14="http://schemas.microsoft.com/office/powerpoint/2010/main" val="67415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2BA20B-2C36-402D-BB44-06B51D3B28B6}" type="datetimeFigureOut">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9DB95-7432-4346-8E7D-99142DEBFDA5}" type="slidenum">
              <a:rPr lang="en-US" smtClean="0"/>
              <a:t>‹#›</a:t>
            </a:fld>
            <a:endParaRPr lang="en-US"/>
          </a:p>
        </p:txBody>
      </p:sp>
    </p:spTree>
    <p:extLst>
      <p:ext uri="{BB962C8B-B14F-4D97-AF65-F5344CB8AC3E}">
        <p14:creationId xmlns:p14="http://schemas.microsoft.com/office/powerpoint/2010/main" val="21556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2BA20B-2C36-402D-BB44-06B51D3B28B6}" type="datetimeFigureOut">
              <a:rPr lang="en-US" smtClean="0"/>
              <a:t>9/16/2013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39DB95-7432-4346-8E7D-99142DEBFDA5}" type="slidenum">
              <a:rPr lang="en-US" smtClean="0"/>
              <a:t>‹#›</a:t>
            </a:fld>
            <a:endParaRPr lang="en-US"/>
          </a:p>
        </p:txBody>
      </p:sp>
    </p:spTree>
    <p:extLst>
      <p:ext uri="{BB962C8B-B14F-4D97-AF65-F5344CB8AC3E}">
        <p14:creationId xmlns:p14="http://schemas.microsoft.com/office/powerpoint/2010/main" val="108199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2BA20B-2C36-402D-BB44-06B51D3B28B6}" type="datetimeFigureOut">
              <a:rPr lang="en-US" smtClean="0"/>
              <a:t>9/16/2013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39DB95-7432-4346-8E7D-99142DEBFDA5}" type="slidenum">
              <a:rPr lang="en-US" smtClean="0"/>
              <a:t>‹#›</a:t>
            </a:fld>
            <a:endParaRPr lang="en-US"/>
          </a:p>
        </p:txBody>
      </p:sp>
    </p:spTree>
    <p:extLst>
      <p:ext uri="{BB962C8B-B14F-4D97-AF65-F5344CB8AC3E}">
        <p14:creationId xmlns:p14="http://schemas.microsoft.com/office/powerpoint/2010/main" val="3512772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BA20B-2C36-402D-BB44-06B51D3B28B6}" type="datetimeFigureOut">
              <a:rPr lang="en-US" smtClean="0"/>
              <a:t>9/16/2013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39DB95-7432-4346-8E7D-99142DEBFDA5}" type="slidenum">
              <a:rPr lang="en-US" smtClean="0"/>
              <a:t>‹#›</a:t>
            </a:fld>
            <a:endParaRPr lang="en-US"/>
          </a:p>
        </p:txBody>
      </p:sp>
    </p:spTree>
    <p:extLst>
      <p:ext uri="{BB962C8B-B14F-4D97-AF65-F5344CB8AC3E}">
        <p14:creationId xmlns:p14="http://schemas.microsoft.com/office/powerpoint/2010/main" val="286449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2BA20B-2C36-402D-BB44-06B51D3B28B6}" type="datetimeFigureOut">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9DB95-7432-4346-8E7D-99142DEBFDA5}" type="slidenum">
              <a:rPr lang="en-US" smtClean="0"/>
              <a:t>‹#›</a:t>
            </a:fld>
            <a:endParaRPr lang="en-US"/>
          </a:p>
        </p:txBody>
      </p:sp>
    </p:spTree>
    <p:extLst>
      <p:ext uri="{BB962C8B-B14F-4D97-AF65-F5344CB8AC3E}">
        <p14:creationId xmlns:p14="http://schemas.microsoft.com/office/powerpoint/2010/main" val="337405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2BA20B-2C36-402D-BB44-06B51D3B28B6}" type="datetimeFigureOut">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9DB95-7432-4346-8E7D-99142DEBFDA5}" type="slidenum">
              <a:rPr lang="en-US" smtClean="0"/>
              <a:t>‹#›</a:t>
            </a:fld>
            <a:endParaRPr lang="en-US"/>
          </a:p>
        </p:txBody>
      </p:sp>
    </p:spTree>
    <p:extLst>
      <p:ext uri="{BB962C8B-B14F-4D97-AF65-F5344CB8AC3E}">
        <p14:creationId xmlns:p14="http://schemas.microsoft.com/office/powerpoint/2010/main" val="289723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BA20B-2C36-402D-BB44-06B51D3B28B6}" type="datetimeFigureOut">
              <a:rPr lang="en-US" smtClean="0"/>
              <a:t>9/16/2013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9DB95-7432-4346-8E7D-99142DEBFDA5}" type="slidenum">
              <a:rPr lang="en-US" smtClean="0"/>
              <a:t>‹#›</a:t>
            </a:fld>
            <a:endParaRPr lang="en-US"/>
          </a:p>
        </p:txBody>
      </p:sp>
    </p:spTree>
    <p:extLst>
      <p:ext uri="{BB962C8B-B14F-4D97-AF65-F5344CB8AC3E}">
        <p14:creationId xmlns:p14="http://schemas.microsoft.com/office/powerpoint/2010/main" val="44668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batik+design&amp;source=images&amp;cd=&amp;cad=rja&amp;docid=rWGXrVYZ1DS54M&amp;tbnid=NxltAycylgfqLM:&amp;ved=0CAUQjRw&amp;url=http://www.flickr.com/photos/61893739@N05/6521612365/&amp;ei=i0CKUf76OqT00gGa_4C4DQ&amp;bvm=bv.46226182,d.dmQ&amp;psig=AFQjCNHVfbvmfuHKt-H00VdfWdk3yNhr0g&amp;ust=136810128226137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google.com/url?sa=i&amp;rct=j&amp;q=batik+design&amp;source=images&amp;cd=&amp;cad=rja&amp;docid=AV3uNteU987OMM&amp;tbnid=OqX7cVBwHdmNfM:&amp;ved=0CAUQjRw&amp;url=http://char.txa.cornell.edu/media/textile/surface.htm&amp;ei=Z0GKUfyHD8bZ0QHqnID4BQ&amp;psig=AFQjCNHVfbvmfuHKt-H00VdfWdk3yNhr0g&amp;ust=136810128226137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batik+analogous+colors&amp;source=images&amp;cd=&amp;cad=rja&amp;docid=JE9_TcZDvt4inM&amp;tbnid=Ow7pb3lK23dxXM:&amp;ved=0CAUQjRw&amp;url=http://www.behance.net/gallery/Batiks/5836861&amp;ei=pUGKUZDiLc3x0wGo_4CYAg&amp;psig=AFQjCNEVbdHnCrB5HdInaO_U1EoR2UNlJQ&amp;ust=136810166370026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batik+analogous+colors&amp;source=images&amp;cd=&amp;cad=rja&amp;docid=xWqMLinrb9UOeM&amp;tbnid=TJ2Eya6F4eqGOM:&amp;ved=0CAUQjRw&amp;url=http://angelapadron.blogspot.com/&amp;ei=00GKUZD3MNDx0wHKv4HQCA&amp;psig=AFQjCNEVbdHnCrB5HdInaO_U1EoR2UNlJQ&amp;ust=136810166370026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batik+analogous+colors&amp;source=images&amp;cd=&amp;cad=rja&amp;docid=xWqMLinrb9UOeM&amp;tbnid=zBph0XRYf2Gn8M:&amp;ved=0CAUQjRw&amp;url=http://angelapadron.blogspot.com/&amp;ei=80GKUf3mOc7w0QG5g4DIDQ&amp;psig=AFQjCNEVbdHnCrB5HdInaO_U1EoR2UNlJQ&amp;ust=136810166370026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batik+analogous+colors&amp;source=images&amp;cd=&amp;cad=rja&amp;docid=xWqMLinrb9UOeM&amp;tbnid=VAr9xrKykKyK0M:&amp;ved=0CAUQjRw&amp;url=http://angelapadron.blogspot.com/&amp;ei=D0KKUf-gBaqY0QHIy4HQBw&amp;psig=AFQjCNEVbdHnCrB5HdInaO_U1EoR2UNlJQ&amp;ust=136810166370026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batik+examples&amp;source=images&amp;cd=&amp;cad=rja&amp;docid=zz-EEChgAFdiGM&amp;tbnid=Dd9z_gjruPfPPM:&amp;ved=0CAUQjRw&amp;url=http://www.unquowa.org/bulletin-board/category/art-gallery/page/7/&amp;ei=rUWKUa_0Mbir4AO1poDICQ&amp;psig=AFQjCNGo_I4bbXkSPyfIVk_Na_wjLrDu3Q&amp;ust=136810261774450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batik&amp;source=images&amp;cd=&amp;cad=rja&amp;docid=ada2cQaORBqcMM&amp;tbnid=HLk4Bgh89f3YPM:&amp;ved=0CAUQjRw&amp;url=http://indonesiabatikcorner.wordpress.com/&amp;ei=LKOHUcvNFsmy0QHUxoCABg&amp;bvm=bv.45960087,d.dmQ&amp;psig=AFQjCNF_jqBLWYGMTSCk_pOrDgEu7PaSrA&amp;ust=136793000363308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batik+examples&amp;source=images&amp;cd=&amp;cad=rja&amp;docid=3a8k5LCnJuFuDM&amp;tbnid=Bk9ZJ25ZHZYtpM:&amp;ved=0CAUQjRw&amp;url=http://www.definitivewebsites.com/work/creative-craft-work.htm&amp;ei=nUaKUffTIJTj4AOmlICwBg&amp;psig=AFQjCNGo_I4bbXkSPyfIVk_Na_wjLrDu3Q&amp;ust=136810261774450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image.slidesharecdn.com/batik-110510124127-phpapp01/95/slide-2-728.jpg?13050493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 y="0"/>
            <a:ext cx="915356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81600" y="2209800"/>
            <a:ext cx="3581400" cy="4154984"/>
          </a:xfrm>
          <a:prstGeom prst="rect">
            <a:avLst/>
          </a:prstGeom>
          <a:solidFill>
            <a:schemeClr val="tx1">
              <a:lumMod val="85000"/>
              <a:lumOff val="15000"/>
            </a:schemeClr>
          </a:solidFill>
        </p:spPr>
        <p:txBody>
          <a:bodyPr wrap="square" rtlCol="0">
            <a:spAutoFit/>
          </a:bodyPr>
          <a:lstStyle/>
          <a:p>
            <a:r>
              <a:rPr lang="en-US" sz="2400" dirty="0" smtClean="0">
                <a:solidFill>
                  <a:schemeClr val="bg1"/>
                </a:solidFill>
                <a:latin typeface="Arial" pitchFamily="34" charset="0"/>
                <a:cs typeface="Arial" pitchFamily="34" charset="0"/>
              </a:rPr>
              <a:t>Specific patterns were only allowed to be worn by nobility, such as wider stripes or wavy lines of greater width indicated high rank.  This was a way people could determine the royal lineage of a person by the clothing he or she was wearing.</a:t>
            </a:r>
            <a:endParaRPr lang="en-US"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21088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Autofit/>
          </a:bodyPr>
          <a:lstStyle/>
          <a:p>
            <a:r>
              <a:rPr lang="en-US" sz="6600" dirty="0" smtClean="0"/>
              <a:t>Here are some other really nice examples that I found on the internet</a:t>
            </a:r>
            <a:endParaRPr lang="en-US" sz="6600" dirty="0"/>
          </a:p>
        </p:txBody>
      </p:sp>
    </p:spTree>
    <p:extLst>
      <p:ext uri="{BB962C8B-B14F-4D97-AF65-F5344CB8AC3E}">
        <p14:creationId xmlns:p14="http://schemas.microsoft.com/office/powerpoint/2010/main" val="2015772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9" y="381000"/>
            <a:ext cx="9166918"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7663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Batik Oriental Pl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516" y="-27710"/>
            <a:ext cx="4958484" cy="684338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3625101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farm8.staticflickr.com/7006/6521612365_6c266fdb26_z.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
            <a:ext cx="6738762" cy="687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124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char.txa.cornell.edu/media/textile/batik.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572000" cy="7575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26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behance.vo.llnwd.net/profiles21/1797457/projects/5836861/8bfc026b4842f1a050cdf05c612615a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834"/>
            <a:ext cx="6934200" cy="690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614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2.bp.blogspot.com/-jvGS7s-1KXk/UUCHH4vn6eI/AAAAAAAAAkQ/1D7QjyLM2Lc/s1600/stevie-ray-bati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4495800" cy="680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3.bp.blogspot.com/-i-b7ronM-M8/UUCHLioidmI/AAAAAAAAAkg/KesdZ0VKOIw/s1600/Clapton-bati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4572000" cy="687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366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1.bp.blogspot.com/-B2oMMCOsVh0/UUCHJhaJ45I/AAAAAAAAAkY/tGIthWy3ymw/s1600/Hendrix-bati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0"/>
            <a:ext cx="5410200" cy="683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850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www.unquowa.org/bulletin-board/wp-content/uploads/2009/10/batik-abbie-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2" y="0"/>
            <a:ext cx="6857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552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indonesiabatikcorner.files.wordpress.com/2010/01/14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929"/>
            <a:ext cx="9162921" cy="687592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solidFill>
            <a:schemeClr val="accent2">
              <a:lumMod val="75000"/>
            </a:schemeClr>
          </a:solidFill>
        </p:spPr>
        <p:txBody>
          <a:bodyPr/>
          <a:lstStyle/>
          <a:p>
            <a:r>
              <a:rPr lang="en-US" dirty="0" smtClean="0">
                <a:solidFill>
                  <a:schemeClr val="bg1"/>
                </a:solidFill>
              </a:rPr>
              <a:t>Where is Batik found?</a:t>
            </a:r>
            <a:endParaRPr lang="en-US" dirty="0">
              <a:solidFill>
                <a:schemeClr val="bg1"/>
              </a:solidFill>
            </a:endParaRPr>
          </a:p>
        </p:txBody>
      </p:sp>
      <p:sp>
        <p:nvSpPr>
          <p:cNvPr id="5" name="Content Placeholder 4"/>
          <p:cNvSpPr>
            <a:spLocks noGrp="1"/>
          </p:cNvSpPr>
          <p:nvPr>
            <p:ph idx="1"/>
          </p:nvPr>
        </p:nvSpPr>
        <p:spPr>
          <a:solidFill>
            <a:schemeClr val="accent2">
              <a:lumMod val="75000"/>
            </a:schemeClr>
          </a:solidFill>
        </p:spPr>
        <p:txBody>
          <a:bodyPr>
            <a:normAutofit/>
          </a:bodyPr>
          <a:lstStyle/>
          <a:p>
            <a:r>
              <a:rPr lang="en-US" dirty="0" smtClean="0">
                <a:solidFill>
                  <a:schemeClr val="bg1"/>
                </a:solidFill>
              </a:rPr>
              <a:t>Batik or fabrics with the traditional batik patterns are found </a:t>
            </a:r>
            <a:r>
              <a:rPr lang="en-US" dirty="0" smtClean="0">
                <a:solidFill>
                  <a:schemeClr val="bg1"/>
                </a:solidFill>
              </a:rPr>
              <a:t>in:</a:t>
            </a:r>
            <a:endParaRPr lang="en-US" dirty="0" smtClean="0">
              <a:solidFill>
                <a:schemeClr val="bg1"/>
              </a:solidFill>
            </a:endParaRPr>
          </a:p>
          <a:p>
            <a:pPr lvl="1"/>
            <a:r>
              <a:rPr lang="en-US" dirty="0" smtClean="0">
                <a:solidFill>
                  <a:schemeClr val="bg1"/>
                </a:solidFill>
              </a:rPr>
              <a:t>Indonesia, Malaysia, Japan, China India, Sri Lanka, Egypt, Nigeria, and Singapore</a:t>
            </a:r>
          </a:p>
          <a:p>
            <a:r>
              <a:rPr lang="en-US" dirty="0" smtClean="0">
                <a:solidFill>
                  <a:schemeClr val="bg1"/>
                </a:solidFill>
              </a:rPr>
              <a:t>Different regions of Indonesia have unique or original patterns that usually focus on themes from everyday lives.  They tie in patterns such as nature, flowers, animals and people.  </a:t>
            </a:r>
            <a:endParaRPr lang="en-US" dirty="0">
              <a:solidFill>
                <a:schemeClr val="bg1"/>
              </a:solidFill>
            </a:endParaRPr>
          </a:p>
        </p:txBody>
      </p:sp>
    </p:spTree>
    <p:extLst>
      <p:ext uri="{BB962C8B-B14F-4D97-AF65-F5344CB8AC3E}">
        <p14:creationId xmlns:p14="http://schemas.microsoft.com/office/powerpoint/2010/main" val="3832289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www.definitivewebsites.com/work/images/bati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6532"/>
            <a:ext cx="9165771" cy="686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dirty="0" smtClean="0"/>
              <a:t>Notice the color scheme on all of the examples, all of the colors are analogous and/or build off of each other</a:t>
            </a:r>
          </a:p>
          <a:p>
            <a:pPr marL="0" indent="0" algn="ctr">
              <a:buNone/>
            </a:pPr>
            <a:r>
              <a:rPr lang="en-US" dirty="0" smtClean="0"/>
              <a:t>Your batik will be the same way, so it is </a:t>
            </a:r>
            <a:r>
              <a:rPr lang="en-US" b="1" u="sng" dirty="0" smtClean="0"/>
              <a:t>extremely</a:t>
            </a:r>
            <a:r>
              <a:rPr lang="en-US" dirty="0" smtClean="0"/>
              <a:t> </a:t>
            </a:r>
            <a:r>
              <a:rPr lang="en-US" dirty="0" smtClean="0"/>
              <a:t>important to plan out your colors ahead of time</a:t>
            </a:r>
            <a:endParaRPr lang="en-US" dirty="0"/>
          </a:p>
        </p:txBody>
      </p:sp>
    </p:spTree>
    <p:extLst>
      <p:ext uri="{BB962C8B-B14F-4D97-AF65-F5344CB8AC3E}">
        <p14:creationId xmlns:p14="http://schemas.microsoft.com/office/powerpoint/2010/main" val="1283060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lidesharecdn.com/batik-110510124127-phpapp01/95/slide-4-728.jpg?13050493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9079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95300" y="1981200"/>
            <a:ext cx="8229600" cy="4678363"/>
          </a:xfrm>
          <a:solidFill>
            <a:schemeClr val="accent4">
              <a:lumMod val="75000"/>
            </a:schemeClr>
          </a:solidFill>
        </p:spPr>
        <p:txBody>
          <a:bodyPr/>
          <a:lstStyle/>
          <a:p>
            <a:pPr marL="0" indent="0">
              <a:buNone/>
            </a:pPr>
            <a:r>
              <a:rPr lang="en-US" dirty="0" smtClean="0">
                <a:solidFill>
                  <a:schemeClr val="bg1"/>
                </a:solidFill>
              </a:rPr>
              <a:t>The type of dyeing which is used in Batik is called a </a:t>
            </a:r>
            <a:r>
              <a:rPr lang="en-US" b="1" u="sng" dirty="0" smtClean="0">
                <a:solidFill>
                  <a:schemeClr val="bg1"/>
                </a:solidFill>
              </a:rPr>
              <a:t>wax resist</a:t>
            </a:r>
            <a:r>
              <a:rPr lang="en-US" dirty="0" smtClean="0">
                <a:solidFill>
                  <a:schemeClr val="bg1"/>
                </a:solidFill>
              </a:rPr>
              <a:t>.  This technique in fabric is an ancient art form.  This type of art has been discovered to trace all the way back to Egypt in the 4</a:t>
            </a:r>
            <a:r>
              <a:rPr lang="en-US" baseline="30000" dirty="0" smtClean="0">
                <a:solidFill>
                  <a:schemeClr val="bg1"/>
                </a:solidFill>
              </a:rPr>
              <a:t>th</a:t>
            </a:r>
            <a:r>
              <a:rPr lang="en-US" dirty="0" smtClean="0">
                <a:solidFill>
                  <a:schemeClr val="bg1"/>
                </a:solidFill>
              </a:rPr>
              <a:t> century BC.  Then is was used to wrap mummies, linen was soaked in wax, and scratched using a sharp tool.  The technique was also practiced in various other parts of the world as well.</a:t>
            </a:r>
            <a:endParaRPr lang="en-US" dirty="0">
              <a:solidFill>
                <a:schemeClr val="bg1"/>
              </a:solidFill>
            </a:endParaRPr>
          </a:p>
        </p:txBody>
      </p:sp>
    </p:spTree>
    <p:extLst>
      <p:ext uri="{BB962C8B-B14F-4D97-AF65-F5344CB8AC3E}">
        <p14:creationId xmlns:p14="http://schemas.microsoft.com/office/powerpoint/2010/main" val="1921107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image.slidesharecdn.com/batik-110510124127-phpapp01/95/slide-5-728.jpg?13050493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91535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506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image.slidesharecdn.com/batik-110510124127-phpapp01/95/slide-6-728.jpg?13050493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9144000" cy="68508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524000" cy="6463308"/>
          </a:xfrm>
          <a:prstGeom prst="rect">
            <a:avLst/>
          </a:prstGeom>
          <a:solidFill>
            <a:schemeClr val="tx1"/>
          </a:solidFill>
        </p:spPr>
        <p:txBody>
          <a:bodyPr wrap="square" rtlCol="0">
            <a:spAutoFit/>
          </a:bodyPr>
          <a:lstStyle/>
          <a:p>
            <a:r>
              <a:rPr lang="en-US" dirty="0" smtClean="0">
                <a:solidFill>
                  <a:schemeClr val="bg1"/>
                </a:solidFill>
              </a:rPr>
              <a:t>Melted wax is applied to cloth before being dipped in dye.  It is very common for artists to use a mixture of beeswax and paraffin wax.  This is because the beeswax has the ability to hold to the fabric and the paraffin wax allows cracking, which is an important characteristic of batik.</a:t>
            </a:r>
            <a:endParaRPr lang="en-US" dirty="0">
              <a:solidFill>
                <a:schemeClr val="bg1"/>
              </a:solidFill>
            </a:endParaRPr>
          </a:p>
        </p:txBody>
      </p:sp>
      <p:sp>
        <p:nvSpPr>
          <p:cNvPr id="6" name="TextBox 5"/>
          <p:cNvSpPr txBox="1"/>
          <p:nvPr/>
        </p:nvSpPr>
        <p:spPr>
          <a:xfrm>
            <a:off x="7239000" y="21771"/>
            <a:ext cx="1905000" cy="5324535"/>
          </a:xfrm>
          <a:prstGeom prst="rect">
            <a:avLst/>
          </a:prstGeom>
          <a:solidFill>
            <a:schemeClr val="tx1"/>
          </a:solidFill>
        </p:spPr>
        <p:txBody>
          <a:bodyPr wrap="square" rtlCol="0">
            <a:spAutoFit/>
          </a:bodyPr>
          <a:lstStyle/>
          <a:p>
            <a:r>
              <a:rPr lang="en-US" sz="2000" dirty="0" smtClean="0">
                <a:solidFill>
                  <a:schemeClr val="bg1"/>
                </a:solidFill>
              </a:rPr>
              <a:t>Wherever the wax has seeped into the fabric, the dye will not penetrate.  After waxing and dyeing several times, the fabric is ironed between paper towels to absorb the wax and reveal the colors and crinkle lines that give batik its character.</a:t>
            </a:r>
            <a:endParaRPr lang="en-US" sz="2000" dirty="0">
              <a:solidFill>
                <a:schemeClr val="bg1"/>
              </a:solidFill>
            </a:endParaRPr>
          </a:p>
        </p:txBody>
      </p:sp>
      <p:sp>
        <p:nvSpPr>
          <p:cNvPr id="7" name="Rectangle 6"/>
          <p:cNvSpPr/>
          <p:nvPr/>
        </p:nvSpPr>
        <p:spPr>
          <a:xfrm>
            <a:off x="7239000" y="5346306"/>
            <a:ext cx="1905000" cy="1489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563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noAutofit/>
          </a:bodyPr>
          <a:lstStyle/>
          <a:p>
            <a:r>
              <a:rPr lang="en-US" sz="7200" dirty="0" smtClean="0"/>
              <a:t>The next 3 examples are actually from past students here at MHS:</a:t>
            </a:r>
            <a:endParaRPr lang="en-US" sz="7200" dirty="0"/>
          </a:p>
        </p:txBody>
      </p:sp>
    </p:spTree>
    <p:extLst>
      <p:ext uri="{BB962C8B-B14F-4D97-AF65-F5344CB8AC3E}">
        <p14:creationId xmlns:p14="http://schemas.microsoft.com/office/powerpoint/2010/main" val="3466621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3138"/>
          </a:xfrm>
          <a:prstGeom prst="rect">
            <a:avLst/>
          </a:prstGeom>
        </p:spPr>
      </p:pic>
    </p:spTree>
    <p:extLst>
      <p:ext uri="{BB962C8B-B14F-4D97-AF65-F5344CB8AC3E}">
        <p14:creationId xmlns:p14="http://schemas.microsoft.com/office/powerpoint/2010/main" val="3246833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49" y="-152400"/>
            <a:ext cx="9320349" cy="6990262"/>
          </a:xfrm>
        </p:spPr>
      </p:pic>
    </p:spTree>
    <p:extLst>
      <p:ext uri="{BB962C8B-B14F-4D97-AF65-F5344CB8AC3E}">
        <p14:creationId xmlns:p14="http://schemas.microsoft.com/office/powerpoint/2010/main" val="407126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31" y="-152400"/>
            <a:ext cx="9379131" cy="7034349"/>
          </a:xfrm>
        </p:spPr>
      </p:pic>
    </p:spTree>
    <p:extLst>
      <p:ext uri="{BB962C8B-B14F-4D97-AF65-F5344CB8AC3E}">
        <p14:creationId xmlns:p14="http://schemas.microsoft.com/office/powerpoint/2010/main" val="2332979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1.53290.0"/>
</version>
</file>

<file path=customXml/itemProps1.xml><?xml version="1.0" encoding="utf-8"?>
<ds:datastoreItem xmlns:ds="http://schemas.openxmlformats.org/officeDocument/2006/customXml" ds:itemID="{AD0451A5-1344-4C77-B21D-3653A098AE61}">
  <ds:schemaRefs/>
</ds:datastoreItem>
</file>

<file path=docProps/app.xml><?xml version="1.0" encoding="utf-8"?>
<Properties xmlns="http://schemas.openxmlformats.org/officeDocument/2006/extended-properties" xmlns:vt="http://schemas.openxmlformats.org/officeDocument/2006/docPropsVTypes">
  <TotalTime>153</TotalTime>
  <Words>367</Words>
  <Application>Microsoft Office PowerPoint</Application>
  <PresentationFormat>On-screen Show (4:3)</PresentationFormat>
  <Paragraphs>12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Where is Batik found?</vt:lpstr>
      <vt:lpstr>PowerPoint Presentation</vt:lpstr>
      <vt:lpstr>PowerPoint Presentation</vt:lpstr>
      <vt:lpstr>PowerPoint Presentation</vt:lpstr>
      <vt:lpstr>The next 3 examples are actually from past students here at MHS:</vt:lpstr>
      <vt:lpstr>PowerPoint Presentation</vt:lpstr>
      <vt:lpstr>PowerPoint Presentation</vt:lpstr>
      <vt:lpstr>PowerPoint Presentation</vt:lpstr>
      <vt:lpstr>Here are some other really nice examples that I found on the internet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Treney, Carolyn</dc:creator>
  <cp:lastModifiedBy>Treney, Carolyn</cp:lastModifiedBy>
  <cp:revision>11</cp:revision>
  <dcterms:created xsi:type="dcterms:W3CDTF">2013-05-06T11:38:39Z</dcterms:created>
  <dcterms:modified xsi:type="dcterms:W3CDTF">2013-09-16T17:14:54Z</dcterms:modified>
</cp:coreProperties>
</file>